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8" r:id="rId2"/>
    <p:sldId id="279" r:id="rId3"/>
    <p:sldId id="268" r:id="rId4"/>
    <p:sldId id="260" r:id="rId5"/>
    <p:sldId id="261" r:id="rId6"/>
    <p:sldId id="269" r:id="rId7"/>
    <p:sldId id="257" r:id="rId8"/>
    <p:sldId id="264" r:id="rId9"/>
    <p:sldId id="258" r:id="rId10"/>
    <p:sldId id="265" r:id="rId11"/>
    <p:sldId id="259" r:id="rId12"/>
    <p:sldId id="266" r:id="rId13"/>
    <p:sldId id="262" r:id="rId14"/>
    <p:sldId id="263" r:id="rId15"/>
    <p:sldId id="270" r:id="rId16"/>
    <p:sldId id="271" r:id="rId17"/>
    <p:sldId id="272" r:id="rId18"/>
    <p:sldId id="281" r:id="rId19"/>
    <p:sldId id="273" r:id="rId20"/>
    <p:sldId id="282" r:id="rId21"/>
    <p:sldId id="283" r:id="rId22"/>
    <p:sldId id="27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04" autoAdjust="0"/>
  </p:normalViewPr>
  <p:slideViewPr>
    <p:cSldViewPr snapToGrid="0" snapToObjects="1"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89484-B0D0-BC4C-9648-62D8818DB8F6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751D4-FE2E-EC44-ADCB-8DAD5EC3B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Cri-du-chat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Cri-du-chat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Trisomy</a:t>
            </a:r>
            <a:r>
              <a:rPr lang="en-US" baseline="0" dirty="0"/>
              <a:t>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Aus</a:t>
            </a:r>
            <a:r>
              <a:rPr lang="en-US" dirty="0"/>
              <a:t> swim team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Trisomy 13</a:t>
            </a:r>
            <a:r>
              <a:rPr lang="en-US" baseline="0" dirty="0"/>
              <a:t> – Patau syndrome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Klinefelter syndrome trisomy XXY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Turner’s syndrome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751D4-FE2E-EC44-ADCB-8DAD5EC3B2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2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7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1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8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9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7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4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2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1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C9A6-DCD0-C844-83E6-383226A454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4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C9A6-DCD0-C844-83E6-383226A454AC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F39C-F06B-0743-A2F0-B46D5F2FB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25" t="3049" r="3785" b="3702"/>
          <a:stretch/>
        </p:blipFill>
        <p:spPr>
          <a:xfrm>
            <a:off x="945661" y="1144098"/>
            <a:ext cx="7299569" cy="52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6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Trisomy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Patau syndrome </a:t>
            </a:r>
          </a:p>
          <a:p>
            <a:r>
              <a:rPr lang="en-US" dirty="0"/>
              <a:t>Condition</a:t>
            </a:r>
            <a:br>
              <a:rPr lang="en-US" dirty="0"/>
            </a:br>
            <a:r>
              <a:rPr lang="en-US" i="1" dirty="0"/>
              <a:t>mental retardation, small head, extra digits, cleft palate/lip, ear and eye malformations</a:t>
            </a:r>
          </a:p>
          <a:p>
            <a:r>
              <a:rPr lang="en-US" dirty="0"/>
              <a:t>1 : 5000 live births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986" y="4064000"/>
            <a:ext cx="2679814" cy="2623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3" y="4369372"/>
            <a:ext cx="2551640" cy="23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3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3251"/>
            <a:ext cx="875810" cy="262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4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Trisomy XYY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Klinefelter’s</a:t>
            </a:r>
            <a:r>
              <a:rPr lang="en-US" dirty="0"/>
              <a:t> syndrome</a:t>
            </a:r>
          </a:p>
          <a:p>
            <a:r>
              <a:rPr lang="en-US" dirty="0"/>
              <a:t>Condition </a:t>
            </a:r>
            <a:br>
              <a:rPr lang="en-US" dirty="0"/>
            </a:br>
            <a:r>
              <a:rPr lang="en-US" i="1" dirty="0"/>
              <a:t>small testes, do not produce sperm, enlarged breasts, little body hair  </a:t>
            </a:r>
          </a:p>
          <a:p>
            <a:r>
              <a:rPr lang="en-US" dirty="0"/>
              <a:t>Infertile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846" y="3352398"/>
            <a:ext cx="2888762" cy="31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800"/>
            <a:ext cx="9144000" cy="57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Monosomy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Turner’s syndrome – female</a:t>
            </a:r>
          </a:p>
          <a:p>
            <a:r>
              <a:rPr lang="en-US" dirty="0"/>
              <a:t>Condition</a:t>
            </a:r>
            <a:br>
              <a:rPr lang="en-US" dirty="0"/>
            </a:br>
            <a:r>
              <a:rPr lang="en-US" i="1" dirty="0"/>
              <a:t>short stature, lack secondary sexual characteristics, infertile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169" b="4456"/>
          <a:stretch/>
        </p:blipFill>
        <p:spPr>
          <a:xfrm>
            <a:off x="7035582" y="2343720"/>
            <a:ext cx="1784370" cy="43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3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Diagnosis of chromosomal abnormalities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01"/>
            <a:ext cx="8229600" cy="4525963"/>
          </a:xfrm>
        </p:spPr>
        <p:txBody>
          <a:bodyPr/>
          <a:lstStyle/>
          <a:p>
            <a:r>
              <a:rPr lang="en-US" dirty="0"/>
              <a:t>Amniotic fluid or placental cells </a:t>
            </a:r>
          </a:p>
          <a:p>
            <a:r>
              <a:rPr lang="en-US" dirty="0"/>
              <a:t>Analysed for karyotype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34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28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3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018" y="606674"/>
            <a:ext cx="7204674" cy="55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7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Cytogenetics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446" y="1369246"/>
            <a:ext cx="7624508" cy="50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42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Chromosomal mutations</a:t>
            </a:r>
          </a:p>
        </p:txBody>
      </p:sp>
      <p:pic>
        <p:nvPicPr>
          <p:cNvPr id="5" name="Picture 4" descr="Screen Shot 2016-06-10 at 2.15.56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4" y="1417638"/>
            <a:ext cx="8686800" cy="51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8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Somatic and Germline cells</a:t>
            </a:r>
          </a:p>
        </p:txBody>
      </p:sp>
    </p:spTree>
    <p:extLst>
      <p:ext uri="{BB962C8B-B14F-4D97-AF65-F5344CB8AC3E}">
        <p14:creationId xmlns:p14="http://schemas.microsoft.com/office/powerpoint/2010/main" val="379102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dysjunction</a:t>
            </a:r>
            <a:endParaRPr lang="en-US" dirty="0"/>
          </a:p>
        </p:txBody>
      </p:sp>
      <p:pic>
        <p:nvPicPr>
          <p:cNvPr id="4" name="Content Placeholder 3" descr="0bac1560bc9019f613367046ab118327a0853e2b_thum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32" r="-14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728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</a:t>
            </a:r>
            <a:r>
              <a:rPr lang="en-US" dirty="0" err="1"/>
              <a:t>dysjunction</a:t>
            </a:r>
            <a:endParaRPr lang="en-US" dirty="0"/>
          </a:p>
        </p:txBody>
      </p:sp>
      <p:pic>
        <p:nvPicPr>
          <p:cNvPr id="4" name="Content Placeholder 3" descr="nondisjunction_meiosis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0831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Quick quiz!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241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What is the name given to a group of organisms of the same species living together in a particular place at a particular time?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Define a gene pool </a:t>
            </a:r>
          </a:p>
          <a:p>
            <a:pPr marL="514350" indent="-514350">
              <a:buAutoNum type="arabicPeriod"/>
            </a:pPr>
            <a:r>
              <a:rPr lang="en-US" dirty="0"/>
              <a:t>What are the two main types of mutations?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404040"/>
                </a:solidFill>
              </a:rPr>
              <a:t>Name one difference between somatic and germline mutations</a:t>
            </a:r>
          </a:p>
          <a:p>
            <a:pPr marL="514350" indent="-514350">
              <a:buAutoNum type="arabicPeriod"/>
            </a:pPr>
            <a:r>
              <a:rPr lang="en-US" dirty="0"/>
              <a:t>Define and give an example of </a:t>
            </a:r>
            <a:r>
              <a:rPr lang="en-US" dirty="0" err="1"/>
              <a:t>monosomy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 and give an example of trisomy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98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241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Population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The sum of all alleles in a given population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Gene and chromosomal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Somatic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i="1" dirty="0">
                <a:solidFill>
                  <a:srgbClr val="3366FF"/>
                </a:solidFill>
              </a:rPr>
              <a:t>individuals affected, occurs in body cells</a:t>
            </a:r>
            <a:br>
              <a:rPr lang="en-US" i="1" dirty="0">
                <a:solidFill>
                  <a:srgbClr val="3366FF"/>
                </a:solidFill>
              </a:rPr>
            </a:br>
            <a:r>
              <a:rPr lang="en-US" dirty="0">
                <a:solidFill>
                  <a:srgbClr val="3366FF"/>
                </a:solidFill>
              </a:rPr>
              <a:t>Germline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i="1" dirty="0">
                <a:solidFill>
                  <a:srgbClr val="3366FF"/>
                </a:solidFill>
              </a:rPr>
              <a:t>offspring affected, occurs in gametes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Individual missing on chromosome – one copy instead of normal two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Individual has an extra </a:t>
            </a:r>
            <a:r>
              <a:rPr lang="en-US" dirty="0" err="1">
                <a:solidFill>
                  <a:srgbClr val="3366FF"/>
                </a:solidFill>
              </a:rPr>
              <a:t>chromsome</a:t>
            </a:r>
            <a:r>
              <a:rPr lang="en-US" dirty="0">
                <a:solidFill>
                  <a:srgbClr val="3366FF"/>
                </a:solidFill>
              </a:rPr>
              <a:t> – three copies instead of normal two</a:t>
            </a:r>
          </a:p>
        </p:txBody>
      </p:sp>
    </p:spTree>
    <p:extLst>
      <p:ext uri="{BB962C8B-B14F-4D97-AF65-F5344CB8AC3E}">
        <p14:creationId xmlns:p14="http://schemas.microsoft.com/office/powerpoint/2010/main" val="274500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d - Cri Du Ch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931" y="6001550"/>
            <a:ext cx="544144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866"/>
            <a:ext cx="9144000" cy="6515613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8539145" y="328396"/>
            <a:ext cx="604856" cy="437861"/>
          </a:xfrm>
          <a:prstGeom prst="leftArrow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55"/>
            <a:ext cx="8964170" cy="63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9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Partial Monosomy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Cri-du-chat syndrome </a:t>
            </a:r>
            <a:br>
              <a:rPr lang="en-US" dirty="0"/>
            </a:br>
            <a:r>
              <a:rPr lang="en-US" dirty="0"/>
              <a:t>French for ‘cry of the cat’ </a:t>
            </a:r>
          </a:p>
          <a:p>
            <a:r>
              <a:rPr lang="en-US" dirty="0"/>
              <a:t>Problems with larynx and nervous system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15" y="3944712"/>
            <a:ext cx="3431240" cy="2296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521" y="3635226"/>
            <a:ext cx="2606272" cy="26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4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162" y="126486"/>
            <a:ext cx="8968837" cy="6736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5427"/>
          <a:stretch/>
        </p:blipFill>
        <p:spPr>
          <a:xfrm>
            <a:off x="-193126" y="0"/>
            <a:ext cx="9490393" cy="67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1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Trisomy 21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10" t="10179" b="9493"/>
          <a:stretch/>
        </p:blipFill>
        <p:spPr>
          <a:xfrm>
            <a:off x="644769" y="1817076"/>
            <a:ext cx="8042031" cy="44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2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44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255</Words>
  <Application>Microsoft Macintosh PowerPoint</Application>
  <PresentationFormat>On-screen Show (4:3)</PresentationFormat>
  <Paragraphs>53</Paragraphs>
  <Slides>23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Chromosomes</vt:lpstr>
      <vt:lpstr>Somatic and Germline cells</vt:lpstr>
      <vt:lpstr>PowerPoint Presentation</vt:lpstr>
      <vt:lpstr>PowerPoint Presentation</vt:lpstr>
      <vt:lpstr>PowerPoint Presentation</vt:lpstr>
      <vt:lpstr>Partial Monosomy 5</vt:lpstr>
      <vt:lpstr>PowerPoint Presentation</vt:lpstr>
      <vt:lpstr>Trisomy 21 </vt:lpstr>
      <vt:lpstr>PowerPoint Presentation</vt:lpstr>
      <vt:lpstr>Trisomy 13</vt:lpstr>
      <vt:lpstr>PowerPoint Presentation</vt:lpstr>
      <vt:lpstr>Trisomy XYY</vt:lpstr>
      <vt:lpstr>PowerPoint Presentation</vt:lpstr>
      <vt:lpstr>Monosomy X</vt:lpstr>
      <vt:lpstr>Diagnosis of chromosomal abnormalities</vt:lpstr>
      <vt:lpstr>PowerPoint Presentation</vt:lpstr>
      <vt:lpstr>PowerPoint Presentation</vt:lpstr>
      <vt:lpstr>Cytogenetics</vt:lpstr>
      <vt:lpstr>Chromosomal mutations</vt:lpstr>
      <vt:lpstr>Non-dysjunction</vt:lpstr>
      <vt:lpstr>Non-dysjunction</vt:lpstr>
      <vt:lpstr>Quick quiz! </vt:lpstr>
      <vt:lpstr>Quick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Tu</dc:creator>
  <cp:lastModifiedBy>MOREY David [John Forrest Secondary College]</cp:lastModifiedBy>
  <cp:revision>20</cp:revision>
  <dcterms:created xsi:type="dcterms:W3CDTF">2016-06-11T14:19:22Z</dcterms:created>
  <dcterms:modified xsi:type="dcterms:W3CDTF">2020-06-08T01:03:40Z</dcterms:modified>
</cp:coreProperties>
</file>